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51"/>
  </p:notesMasterIdLst>
  <p:handoutMasterIdLst>
    <p:handoutMasterId r:id="rId52"/>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390" r:id="rId31"/>
    <p:sldId id="287" r:id="rId32"/>
    <p:sldId id="288" r:id="rId33"/>
    <p:sldId id="289" r:id="rId34"/>
    <p:sldId id="391" r:id="rId35"/>
    <p:sldId id="291" r:id="rId36"/>
    <p:sldId id="292" r:id="rId37"/>
    <p:sldId id="402" r:id="rId38"/>
    <p:sldId id="293" r:id="rId39"/>
    <p:sldId id="294" r:id="rId40"/>
    <p:sldId id="401" r:id="rId41"/>
    <p:sldId id="296" r:id="rId42"/>
    <p:sldId id="297" r:id="rId43"/>
    <p:sldId id="298" r:id="rId44"/>
    <p:sldId id="299" r:id="rId45"/>
    <p:sldId id="300" r:id="rId46"/>
    <p:sldId id="301" r:id="rId47"/>
    <p:sldId id="392" r:id="rId48"/>
    <p:sldId id="394" r:id="rId49"/>
    <p:sldId id="393" r:id="rId5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274"/>
            <p14:sldId id="276"/>
            <p14:sldId id="277"/>
            <p14:sldId id="278"/>
            <p14:sldId id="279"/>
            <p14:sldId id="280"/>
            <p14:sldId id="281"/>
            <p14:sldId id="282"/>
            <p14:sldId id="283"/>
            <p14:sldId id="284"/>
            <p14:sldId id="285"/>
            <p14:sldId id="390"/>
            <p14:sldId id="287"/>
            <p14:sldId id="288"/>
            <p14:sldId id="289"/>
            <p14:sldId id="391"/>
            <p14:sldId id="291"/>
            <p14:sldId id="29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76313" autoAdjust="0"/>
  </p:normalViewPr>
  <p:slideViewPr>
    <p:cSldViewPr>
      <p:cViewPr varScale="1">
        <p:scale>
          <a:sx n="99" d="100"/>
          <a:sy n="99" d="100"/>
        </p:scale>
        <p:origin x="15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3824"/>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4/21/2020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More specifically, </a:t>
            </a:r>
            <a:endParaRPr dirty="0"/>
          </a:p>
        </p:txBody>
      </p:sp>
      <p:sp>
        <p:nvSpPr>
          <p:cNvPr id="234" name="Shape 2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The Internet Key Exchange protocol, or, IKE, is for this purpose.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works in two phases: the first is to establish an IKE SA because the negotiation of SA should itself be protected. The IKE SA can be used to protect the negotiations of multiple </a:t>
            </a:r>
            <a:r>
              <a:rPr lang="en-US" sz="1200" dirty="0" err="1"/>
              <a:t>IPSec</a:t>
            </a:r>
            <a:r>
              <a:rPr lang="en-US" sz="1200" dirty="0"/>
              <a:t> SAs, and it is bidirectional, </a:t>
            </a:r>
            <a:endParaRPr lang="en-US" dirty="0"/>
          </a:p>
          <a:p>
            <a:pPr marL="257175" indent="-157163">
              <a:lnSpc>
                <a:spcPct val="90000"/>
              </a:lnSpc>
              <a:spcBef>
                <a:spcPts val="420"/>
              </a:spcBef>
              <a:buClr>
                <a:schemeClr val="dk1"/>
              </a:buClr>
            </a:pPr>
            <a:r>
              <a:rPr lang="en-US" sz="1200" dirty="0">
                <a:solidFill>
                  <a:schemeClr val="dk1"/>
                </a:solidFill>
              </a:rPr>
              <a:t>Used when an </a:t>
            </a:r>
            <a:r>
              <a:rPr lang="en-US" sz="1200" b="1" dirty="0">
                <a:solidFill>
                  <a:srgbClr val="6699FF"/>
                </a:solidFill>
              </a:rPr>
              <a:t>outbound packet requires</a:t>
            </a:r>
            <a:br>
              <a:rPr lang="en-US" sz="1200" b="1" dirty="0">
                <a:solidFill>
                  <a:srgbClr val="6699FF"/>
                </a:solidFill>
              </a:rPr>
            </a:br>
            <a:r>
              <a:rPr lang="en-US" sz="1200" b="1" dirty="0" err="1">
                <a:solidFill>
                  <a:srgbClr val="6699FF"/>
                </a:solidFill>
              </a:rPr>
              <a:t>IPSec</a:t>
            </a:r>
            <a:r>
              <a:rPr lang="en-US" sz="1200" b="1" dirty="0">
                <a:solidFill>
                  <a:srgbClr val="6699FF"/>
                </a:solidFill>
              </a:rPr>
              <a:t> but does not yet have an SA </a:t>
            </a:r>
            <a:r>
              <a:rPr lang="en-US" sz="1200" dirty="0"/>
              <a:t>IKE SA used to define encryption &amp; authentication of</a:t>
            </a:r>
          </a:p>
          <a:p>
            <a:pPr marL="257175" indent="-157163">
              <a:lnSpc>
                <a:spcPct val="90000"/>
              </a:lnSpc>
              <a:spcBef>
                <a:spcPts val="420"/>
              </a:spcBef>
              <a:buClr>
                <a:srgbClr val="6B9462"/>
              </a:buClr>
            </a:pPr>
            <a:r>
              <a:rPr lang="en-US" sz="1200" dirty="0"/>
              <a:t>Multiple </a:t>
            </a:r>
            <a:r>
              <a:rPr lang="en-US" sz="1200" dirty="0" err="1"/>
              <a:t>IPSec</a:t>
            </a:r>
            <a:r>
              <a:rPr lang="en-US" sz="1200" dirty="0"/>
              <a:t> SAs can be established with one IKE SA</a:t>
            </a:r>
          </a:p>
          <a:p>
            <a:pPr marL="0" marR="0" lvl="0" indent="0" algn="l" defTabSz="914400" rtl="0" eaLnBrk="1" fontAlgn="base" latinLnBrk="0" hangingPunct="1">
              <a:lnSpc>
                <a:spcPct val="100000"/>
              </a:lnSpc>
              <a:spcBef>
                <a:spcPts val="0"/>
              </a:spcBef>
              <a:spcAft>
                <a:spcPct val="0"/>
              </a:spcAft>
              <a:buClrTx/>
              <a:buSzTx/>
              <a:buFontTx/>
              <a:buNone/>
              <a:tabLst/>
              <a:defRPr/>
            </a:pPr>
            <a:endParaRPr lang="en-US" sz="1200" b="1" dirty="0">
              <a:solidFill>
                <a:srgbClr val="6699FF"/>
              </a:solidFill>
            </a:endParaRPr>
          </a:p>
          <a:p>
            <a:pPr>
              <a:spcBef>
                <a:spcPts val="0"/>
              </a:spcBef>
              <a:buNone/>
            </a:pPr>
            <a:endParaRPr dirty="0"/>
          </a:p>
        </p:txBody>
      </p:sp>
      <p:sp>
        <p:nvSpPr>
          <p:cNvPr id="255" name="Shape 25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In IKE phase I, Then they establish a shared secret, for example, they can use Diffie-Hellman.</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To prevent man-in-the-middle, or more generally, to authenticate the shared secret, both sides can use either a pre-shared key or digital signatures.</a:t>
            </a:r>
          </a:p>
          <a:p>
            <a:pPr>
              <a:spcBef>
                <a:spcPts val="0"/>
              </a:spcBef>
              <a:buNone/>
            </a:pPr>
            <a:endParaRPr dirty="0"/>
          </a:p>
        </p:txBody>
      </p:sp>
      <p:sp>
        <p:nvSpPr>
          <p:cNvPr id="263" name="Shape 2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 of IKE Phase I. Both sides have a </a:t>
            </a:r>
            <a:r>
              <a:rPr lang="en-US" sz="1200" dirty="0" err="1">
                <a:solidFill>
                  <a:schemeClr val="dk1"/>
                </a:solidFill>
              </a:rPr>
              <a:t>preshared</a:t>
            </a:r>
            <a:r>
              <a:rPr lang="en-US" sz="1200" dirty="0">
                <a:solidFill>
                  <a:schemeClr val="dk1"/>
                </a:solidFill>
              </a:rPr>
              <a:t> secret, and they use Diffie-Hellman to establish a new shared key, and use the </a:t>
            </a:r>
            <a:r>
              <a:rPr lang="en-US" sz="1200" dirty="0" err="1">
                <a:solidFill>
                  <a:schemeClr val="dk1"/>
                </a:solidFill>
              </a:rPr>
              <a:t>preshared</a:t>
            </a:r>
            <a:r>
              <a:rPr lang="en-US" sz="1200" dirty="0">
                <a:solidFill>
                  <a:schemeClr val="dk1"/>
                </a:solidFill>
              </a:rPr>
              <a:t> key to authenticate this newly established shared key. Here is how it works.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First, the initiator sends to the responder the crypto that is proposes to use along with a cookie, which can be easily computed by the initiator and easily verify by the responder, such </a:t>
            </a:r>
            <a:r>
              <a:rPr lang="en-US" sz="1200" dirty="0" err="1">
                <a:solidFill>
                  <a:schemeClr val="dk1"/>
                </a:solidFill>
              </a:rPr>
              <a:t>asf</a:t>
            </a:r>
            <a:r>
              <a:rPr lang="en-US" sz="1200" dirty="0">
                <a:solidFill>
                  <a:schemeClr val="dk1"/>
                </a:solidFill>
              </a:rPr>
              <a:t> the initiator’s IP address and the current timestamp together. The cookie is used to prove that the initiator has done some computation and is serious about following through the protocol. Cookies in general are used to mitigate denial-of-service attacks where an initiator  can send a lot of requests to a responder at no or little cost. The responder sends back its choice of crypto algorithms and its own cookie.</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Second, the initiator and the responder exchange the public components of the Diffie-Hellman Key Exchange along with their nonce values.</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Third, both the initiator and responder compute the same shared key according to Diffie-Hellman Key Exchange, and other keys for the IKE SA.</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rtl="0">
              <a:spcBef>
                <a:spcPts val="0"/>
              </a:spcBef>
              <a:buNone/>
            </a:pPr>
            <a:endParaRPr sz="1200" dirty="0">
              <a:solidFill>
                <a:schemeClr val="dk1"/>
              </a:solidFill>
            </a:endParaRPr>
          </a:p>
          <a:p>
            <a:pPr>
              <a:spcBef>
                <a:spcPts val="0"/>
              </a:spcBef>
              <a:buNone/>
            </a:pPr>
            <a:r>
              <a:rPr lang="en-US" sz="1200" dirty="0">
                <a:solidFill>
                  <a:schemeClr val="dk1"/>
                </a:solidFill>
              </a:rPr>
              <a:t>Fourth, they then exchange hash values to authenticate the newly established key using their pre-shared secret key. The hash is computed using the information they have exchanged along with the </a:t>
            </a:r>
            <a:r>
              <a:rPr lang="en-US" sz="1200" dirty="0" err="1">
                <a:solidFill>
                  <a:schemeClr val="dk1"/>
                </a:solidFill>
              </a:rPr>
              <a:t>preshared</a:t>
            </a:r>
            <a:r>
              <a:rPr lang="en-US" sz="1200" dirty="0">
                <a:solidFill>
                  <a:schemeClr val="dk1"/>
                </a:solidFill>
              </a:rPr>
              <a:t> key.</a:t>
            </a:r>
          </a:p>
        </p:txBody>
      </p:sp>
      <p:sp>
        <p:nvSpPr>
          <p:cNvPr id="270" name="Shape 27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Based on the information exchanged between the initiator and responder as well as their pre-shared secret key, they can both compute the following using a pseudo-random function. The PRF can be built using HMAC-SHA-1 to generate a pseudorandom bit stream. Recall that HMAC-SHA-1 takes a message (block of data) and a key of length at least 160 bits and produces a 160-bit hash value. SHA-1 has the property that the change of a single bit of the input produces a new hash value with no apparent connection to the preceding hash value. This property is the basis for pseudorandom number generation.</a:t>
            </a:r>
          </a:p>
          <a:p>
            <a:pPr rtl="0">
              <a:spcBef>
                <a:spcPts val="0"/>
              </a:spcBef>
              <a:buNone/>
            </a:pPr>
            <a:endParaRPr sz="1200"/>
          </a:p>
          <a:p>
            <a:pPr lvl="0" rtl="0">
              <a:spcBef>
                <a:spcPts val="0"/>
              </a:spcBef>
              <a:buClr>
                <a:srgbClr val="000000"/>
              </a:buClr>
              <a:buSzPct val="25000"/>
              <a:buFont typeface="Arial"/>
              <a:buNone/>
            </a:pPr>
            <a:r>
              <a:rPr lang="en-US" sz="1200"/>
              <a:t>First, they compute a root secret, SKEYID, using the pre-shared key and the nonce values.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Second, they can compute a shared secret key k according to Difffie-Hellman, a shared key SKEYID_d based the root secret, k, and the cookies. This SKEYID_d can be used to derive keys used in IPSec SAs.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Then the keys for IKE message authentication and encryption are derived.</a:t>
            </a:r>
          </a:p>
          <a:p>
            <a:pPr rtl="0">
              <a:spcBef>
                <a:spcPts val="0"/>
              </a:spcBef>
              <a:buNone/>
            </a:pPr>
            <a:endParaRPr sz="1200"/>
          </a:p>
          <a:p>
            <a:pPr>
              <a:spcBef>
                <a:spcPts val="0"/>
              </a:spcBef>
              <a:buNone/>
            </a:pPr>
            <a:endParaRPr/>
          </a:p>
        </p:txBody>
      </p:sp>
      <p:sp>
        <p:nvSpPr>
          <p:cNvPr id="287" name="Shape 2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Finally, they each computes a hash value using the root secret, which is based on their pre-shared key and the nonce values, and other information they have exchanged including the public messages of the Diffie-Hellman key exchange, the cookies, the crypto information negotiated, and IDs.</a:t>
            </a:r>
          </a:p>
          <a:p>
            <a:pPr lvl="0" rtl="0">
              <a:spcBef>
                <a:spcPts val="0"/>
              </a:spcBef>
              <a:buClr>
                <a:schemeClr val="dk1"/>
              </a:buClr>
              <a:buFont typeface="Arial"/>
              <a:buNone/>
            </a:pPr>
            <a:endParaRPr sz="1200" dirty="0">
              <a:solidFill>
                <a:schemeClr val="dk1"/>
              </a:solidFill>
            </a:endParaRPr>
          </a:p>
          <a:p>
            <a:pPr>
              <a:spcBef>
                <a:spcPts val="0"/>
              </a:spcBef>
              <a:buNone/>
            </a:pPr>
            <a:endParaRPr dirty="0"/>
          </a:p>
        </p:txBody>
      </p:sp>
      <p:sp>
        <p:nvSpPr>
          <p:cNvPr id="294" name="Shape 2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IKE Phase II deals with setting up IPSec SA, which is a one-way association, but multiple IPSec SAs can be negotiated with the protection of the same IKE SA established in Phase I.</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The Phase II protocol works very similarly. The difference is in how the IPSec keys are derived. If no perfect forward secrecy is required, then these keys can be derived from one of the shared key, specifically the SKEYID_d computed in Phase I. The weakness is if that key is so how leaked then all the IPSec SAs keys are also leaked.</a:t>
            </a:r>
          </a:p>
        </p:txBody>
      </p:sp>
      <p:sp>
        <p:nvSpPr>
          <p:cNvPr id="302" name="Shape 30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T 2. T 3. F</a:t>
            </a:r>
          </a:p>
        </p:txBody>
      </p:sp>
      <p:sp>
        <p:nvSpPr>
          <p:cNvPr id="329" name="Shape 32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37</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40</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lnSpcReduction="1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AH, or ESP,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fontScale="92500" lnSpcReduction="10000"/>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pPr lvl="1"/>
            <a:r>
              <a:rPr lang="en-US" dirty="0"/>
              <a:t>Security Association for storing security parameters</a:t>
            </a:r>
          </a:p>
          <a:p>
            <a:pPr lvl="1"/>
            <a:r>
              <a:rPr lang="en-US" dirty="0"/>
              <a:t>Internet Key Exchange (IKE)</a:t>
            </a:r>
          </a:p>
          <a:p>
            <a:r>
              <a:rPr lang="en-US" dirty="0"/>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S</a:t>
            </a:r>
            <a:r>
              <a:rPr lang="en-US"/>
              <a:t>PD</a:t>
            </a:r>
            <a:r>
              <a:rPr lang="en-US">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Anti-Replay</a:t>
            </a:r>
          </a:p>
        </p:txBody>
      </p:sp>
      <mc:AlternateContent xmlns:mc="http://schemas.openxmlformats.org/markup-compatibility/2006" xmlns:a14="http://schemas.microsoft.com/office/drawing/2010/main">
        <mc:Choice Requires="a14">
          <p:sp>
            <p:nvSpPr>
              <p:cNvPr id="228" name="Shape 228"/>
              <p:cNvSpPr txBox="1">
                <a:spLocks noGrp="1"/>
              </p:cNvSpPr>
              <p:nvPr>
                <p:ph idx="1"/>
              </p:nvPr>
            </p:nvSpPr>
            <p:spPr>
              <a:xfrm>
                <a:off x="323528" y="1196753"/>
                <a:ext cx="8568952" cy="3960439"/>
              </a:xfrm>
              <a:prstGeom prst="rect">
                <a:avLst/>
              </a:prstGeom>
            </p:spPr>
            <p:txBody>
              <a:bodyPr vert="horz" wrap="square" lIns="88369" tIns="88369" rIns="88369" bIns="88369" numCol="1" anchor="t" anchorCtr="0" compatLnSpc="1">
                <a:prstTxWarp prst="textNoShape">
                  <a:avLst/>
                </a:prstTxWarp>
                <a:normAutofit fontScale="92500" lnSpcReduction="10000"/>
              </a:bodyPr>
              <a:lstStyle/>
              <a:p>
                <a:pPr marL="257175" indent="-142875">
                  <a:spcBef>
                    <a:spcPts val="0"/>
                  </a:spcBef>
                  <a:buClr>
                    <a:srgbClr val="6699FF"/>
                  </a:buClr>
                </a:pPr>
                <a:r>
                  <a:rPr lang="en-US" sz="2400" dirty="0">
                    <a:solidFill>
                      <a:schemeClr val="tx1"/>
                    </a:solidFill>
                  </a:rPr>
                  <a:t>To prevent replay, the </a:t>
                </a:r>
                <a:r>
                  <a:rPr lang="en-US" sz="2400" dirty="0" err="1">
                    <a:solidFill>
                      <a:schemeClr val="tx1"/>
                    </a:solidFill>
                  </a:rPr>
                  <a:t>IPSec</a:t>
                </a:r>
                <a:r>
                  <a:rPr lang="en-US" sz="2400" dirty="0">
                    <a:solidFill>
                      <a:schemeClr val="tx1"/>
                    </a:solidFill>
                  </a:rPr>
                  <a:t> header has an </a:t>
                </a:r>
                <a:r>
                  <a:rPr lang="en-US" sz="2400" dirty="0" err="1">
                    <a:solidFill>
                      <a:schemeClr val="tx1"/>
                    </a:solidFill>
                  </a:rPr>
                  <a:t>IPSec</a:t>
                </a:r>
                <a:r>
                  <a:rPr lang="en-US" sz="2400" dirty="0">
                    <a:solidFill>
                      <a:schemeClr val="tx1"/>
                    </a:solidFill>
                  </a:rPr>
                  <a:t> sequence number, used only if </a:t>
                </a:r>
                <a:r>
                  <a:rPr lang="en-US" sz="2400" dirty="0"/>
                  <a:t>authentication</a:t>
                </a:r>
                <a:r>
                  <a:rPr lang="en-US" sz="2400" dirty="0">
                    <a:solidFill>
                      <a:schemeClr val="tx1"/>
                    </a:solidFill>
                  </a:rPr>
                  <a:t> (AH, or ESP’s authentication option) is used. </a:t>
                </a:r>
              </a:p>
              <a:p>
                <a:pPr marL="657225" lvl="1" indent="-142875">
                  <a:spcBef>
                    <a:spcPts val="0"/>
                  </a:spcBef>
                  <a:buClr>
                    <a:srgbClr val="6699FF"/>
                  </a:buClr>
                </a:pPr>
                <a:r>
                  <a:rPr lang="en-US" sz="2000" dirty="0"/>
                  <a:t>Window should not be advanced until the packet has been authenticated.</a:t>
                </a:r>
              </a:p>
              <a:p>
                <a:pPr marL="657225" lvl="1" indent="-142875">
                  <a:spcBef>
                    <a:spcPts val="0"/>
                  </a:spcBef>
                  <a:buClr>
                    <a:srgbClr val="6699FF"/>
                  </a:buClr>
                </a:pPr>
                <a:r>
                  <a:rPr lang="en-US" sz="2000" dirty="0">
                    <a:solidFill>
                      <a:schemeClr val="tx1"/>
                    </a:solidFill>
                  </a:rPr>
                  <a:t>Although packets may arrive out of order, their sequence numbers should be within a sliding window of size </a:t>
                </a:r>
                <a14:m>
                  <m:oMath xmlns:m="http://schemas.openxmlformats.org/officeDocument/2006/math">
                    <m:r>
                      <a:rPr lang="en-US" sz="2000" b="0" i="1" smtClean="0">
                        <a:solidFill>
                          <a:schemeClr val="tx1"/>
                        </a:solidFill>
                        <a:latin typeface="Cambria Math" panose="02040503050406030204" pitchFamily="18" charset="0"/>
                      </a:rPr>
                      <m:t>≥32</m:t>
                    </m:r>
                  </m:oMath>
                </a14:m>
                <a:endParaRPr lang="en-US" sz="2000" dirty="0">
                  <a:solidFill>
                    <a:schemeClr val="tx1"/>
                  </a:solidFill>
                </a:endParaRPr>
              </a:p>
              <a:p>
                <a:pPr marL="257175" indent="-142875">
                  <a:lnSpc>
                    <a:spcPct val="100000"/>
                  </a:lnSpc>
                  <a:spcBef>
                    <a:spcPts val="0"/>
                  </a:spcBef>
                  <a:buClr>
                    <a:srgbClr val="6699FF"/>
                  </a:buClr>
                </a:pPr>
                <a:r>
                  <a:rPr lang="en-US" sz="2400" dirty="0">
                    <a:solidFill>
                      <a:schemeClr val="dk1"/>
                    </a:solidFill>
                  </a:rPr>
                  <a:t>When a packet arrives with sequence number N</a:t>
                </a:r>
                <a:r>
                  <a:rPr lang="en-US" sz="2250" dirty="0">
                    <a:solidFill>
                      <a:schemeClr val="tx1"/>
                    </a:solidFill>
                  </a:rPr>
                  <a:t>:</a:t>
                </a:r>
              </a:p>
              <a:p>
                <a:pPr marL="657225" lvl="1" indent="-142875">
                  <a:spcBef>
                    <a:spcPts val="0"/>
                  </a:spcBef>
                  <a:buClr>
                    <a:srgbClr val="6699FF"/>
                  </a:buClr>
                </a:pPr>
                <a:r>
                  <a:rPr lang="en-US" sz="2000" dirty="0">
                    <a:solidFill>
                      <a:schemeClr val="dk1"/>
                    </a:solidFill>
                  </a:rPr>
                  <a:t>if N is smaller than the smallest number of the window, it is rejected. </a:t>
                </a:r>
              </a:p>
              <a:p>
                <a:pPr marL="657225" lvl="1" indent="-142875">
                  <a:spcBef>
                    <a:spcPts val="0"/>
                  </a:spcBef>
                  <a:buClr>
                    <a:srgbClr val="6699FF"/>
                  </a:buClr>
                </a:pPr>
                <a:r>
                  <a:rPr lang="en-US" sz="2000" dirty="0">
                    <a:solidFill>
                      <a:schemeClr val="dk1"/>
                    </a:solidFill>
                  </a:rPr>
                  <a:t>If N is greater than the largest sequence number of the sliding window, the packet is accepted and the window advances to just cover N. </a:t>
                </a:r>
              </a:p>
              <a:p>
                <a:pPr marL="657225" lvl="1" indent="-142875">
                  <a:spcBef>
                    <a:spcPts val="0"/>
                  </a:spcBef>
                  <a:buClr>
                    <a:srgbClr val="6699FF"/>
                  </a:buClr>
                </a:pPr>
                <a:r>
                  <a:rPr lang="en-US" sz="2000" dirty="0">
                    <a:solidFill>
                      <a:schemeClr val="dk1"/>
                    </a:solidFill>
                  </a:rPr>
                  <a:t>If N falls in the window, check to see if N has been seen before: </a:t>
                </a:r>
              </a:p>
              <a:p>
                <a:pPr marL="1057275" lvl="2" indent="-142875">
                  <a:spcBef>
                    <a:spcPts val="0"/>
                  </a:spcBef>
                  <a:buClr>
                    <a:srgbClr val="6699FF"/>
                  </a:buClr>
                </a:pPr>
                <a:r>
                  <a:rPr lang="en-US" sz="1600" dirty="0">
                    <a:solidFill>
                      <a:schemeClr val="dk1"/>
                    </a:solidFill>
                  </a:rPr>
                  <a:t>If yes, it is rejected since it is a </a:t>
                </a:r>
                <a:r>
                  <a:rPr lang="en-US" sz="1600" dirty="0"/>
                  <a:t>duplicate.</a:t>
                </a:r>
                <a:endParaRPr lang="en-US" sz="1600" dirty="0">
                  <a:solidFill>
                    <a:schemeClr val="dk1"/>
                  </a:solidFill>
                </a:endParaRPr>
              </a:p>
              <a:p>
                <a:pPr marL="1057275" lvl="2" indent="-142875">
                  <a:spcBef>
                    <a:spcPts val="0"/>
                  </a:spcBef>
                  <a:buClr>
                    <a:srgbClr val="6699FF"/>
                  </a:buClr>
                </a:pPr>
                <a:r>
                  <a:rPr lang="en-US" sz="1600" dirty="0">
                    <a:solidFill>
                      <a:schemeClr val="dk1"/>
                    </a:solidFill>
                  </a:rPr>
                  <a:t>If not, it is accepted and the number is recorded as having been seen. </a:t>
                </a:r>
              </a:p>
              <a:p>
                <a:pPr>
                  <a:spcBef>
                    <a:spcPts val="0"/>
                  </a:spcBef>
                  <a:buNone/>
                </a:pPr>
                <a:endParaRPr lang="en-US" sz="2250" dirty="0">
                  <a:solidFill>
                    <a:schemeClr val="tx1"/>
                  </a:solidFill>
                </a:endParaRPr>
              </a:p>
            </p:txBody>
          </p:sp>
        </mc:Choice>
        <mc:Fallback xmlns="">
          <p:sp>
            <p:nvSpPr>
              <p:cNvPr id="228" name="Shape 228"/>
              <p:cNvSpPr txBox="1">
                <a:spLocks noGrp="1" noRot="1" noChangeAspect="1" noMove="1" noResize="1" noEditPoints="1" noAdjustHandles="1" noChangeArrowheads="1" noChangeShapeType="1" noTextEdit="1"/>
              </p:cNvSpPr>
              <p:nvPr>
                <p:ph idx="1"/>
              </p:nvPr>
            </p:nvSpPr>
            <p:spPr>
              <a:xfrm>
                <a:off x="323528" y="1196753"/>
                <a:ext cx="8568952" cy="3960439"/>
              </a:xfrm>
              <a:prstGeom prst="rect">
                <a:avLst/>
              </a:prstGeom>
              <a:blipFill>
                <a:blip r:embed="rId3"/>
                <a:stretch>
                  <a:fillRect t="-615"/>
                </a:stretch>
              </a:blipFill>
            </p:spPr>
            <p:txBody>
              <a:bodyPr/>
              <a:lstStyle/>
              <a:p>
                <a:r>
                  <a:rPr lang="en-SE">
                    <a:noFill/>
                  </a:rPr>
                  <a:t> </a:t>
                </a:r>
              </a:p>
            </p:txBody>
          </p:sp>
        </mc:Fallback>
      </mc:AlternateContent>
      <p:pic>
        <p:nvPicPr>
          <p:cNvPr id="229" name="Shape 229"/>
          <p:cNvPicPr preferRelativeResize="0"/>
          <p:nvPr/>
        </p:nvPicPr>
        <p:blipFill>
          <a:blip r:embed="rId4">
            <a:alphaModFix/>
          </a:blip>
          <a:stretch>
            <a:fillRect/>
          </a:stretch>
        </p:blipFill>
        <p:spPr>
          <a:xfrm>
            <a:off x="1063920" y="5398141"/>
            <a:ext cx="7016160" cy="12595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925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The security association,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p>
        </p:txBody>
      </p:sp>
      <p:sp>
        <p:nvSpPr>
          <p:cNvPr id="240" name="Shape 240"/>
          <p:cNvSpPr txBox="1"/>
          <p:nvPr/>
        </p:nvSpPr>
        <p:spPr>
          <a:xfrm>
            <a:off x="1065301" y="2522907"/>
            <a:ext cx="7715249" cy="3215924"/>
          </a:xfrm>
          <a:prstGeom prst="rect">
            <a:avLst/>
          </a:prstGeom>
          <a:noFill/>
          <a:ln>
            <a:noFill/>
          </a:ln>
        </p:spPr>
        <p:txBody>
          <a:bodyPr lIns="68569" tIns="68569" rIns="68569" bIns="68569" anchor="ctr" anchorCtr="0">
            <a:noAutofit/>
          </a:bodyPr>
          <a:lstStyle/>
          <a:p>
            <a:pPr marL="342900">
              <a:spcBef>
                <a:spcPts val="0"/>
              </a:spcBef>
            </a:pPr>
            <a:endParaRPr sz="2100" dirty="0">
              <a:solidFill>
                <a:schemeClr val="dk1"/>
              </a:solidFill>
              <a:latin typeface="Gloria Hallelujah"/>
              <a:ea typeface="Gloria Hallelujah"/>
              <a:cs typeface="Gloria Hallelujah"/>
              <a:sym typeface="Gloria Hallelujah"/>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250" name="Shape 250"/>
          <p:cNvSpPr txBox="1">
            <a:spLocks noGrp="1"/>
          </p:cNvSpPr>
          <p:nvPr>
            <p:ph idx="1"/>
          </p:nvPr>
        </p:nvSpPr>
        <p:spPr>
          <a:xfrm>
            <a:off x="323528" y="1196752"/>
            <a:ext cx="8568952" cy="5544615"/>
          </a:xfrm>
          <a:prstGeom prst="rect">
            <a:avLst/>
          </a:prstGeom>
        </p:spPr>
        <p:txBody>
          <a:bodyPr vert="horz" wrap="square" lIns="88369" tIns="88369" rIns="88369" bIns="88369" numCol="1" anchor="t" anchorCtr="0" compatLnSpc="1">
            <a:prstTxWarp prst="textNoShape">
              <a:avLst/>
            </a:prstTxWarp>
            <a:noAutofit/>
          </a:bodyPr>
          <a:lstStyle/>
          <a:p>
            <a:pPr marL="257175" indent="-157163">
              <a:lnSpc>
                <a:spcPct val="90000"/>
              </a:lnSpc>
              <a:spcBef>
                <a:spcPts val="0"/>
              </a:spcBef>
              <a:buClr>
                <a:schemeClr val="dk1"/>
              </a:buClr>
            </a:pPr>
            <a:r>
              <a:rPr lang="en-US" sz="2400" dirty="0"/>
              <a:t>When A and B require </a:t>
            </a:r>
            <a:r>
              <a:rPr lang="en-US" sz="2400" dirty="0" err="1"/>
              <a:t>IPSec</a:t>
            </a:r>
            <a:r>
              <a:rPr lang="en-US" sz="2400" dirty="0"/>
              <a:t> for traffic between them for the first time, they do not yet have an SA, i.e., they have not yet agreed upon their security parameters, such as encryption and authentication algorithms and keys. They need to negotiate these parameters and store them in an SA. </a:t>
            </a:r>
            <a:endParaRPr lang="en-US" sz="2250" dirty="0"/>
          </a:p>
          <a:p>
            <a:pPr marL="257175" indent="-157163">
              <a:lnSpc>
                <a:spcPct val="90000"/>
              </a:lnSpc>
              <a:spcBef>
                <a:spcPts val="420"/>
              </a:spcBef>
              <a:buClr>
                <a:srgbClr val="6B9462"/>
              </a:buClr>
            </a:pPr>
            <a:r>
              <a:rPr lang="en-US" sz="2250" dirty="0"/>
              <a:t>IKE works in two phases:</a:t>
            </a:r>
          </a:p>
          <a:p>
            <a:pPr marL="857250" lvl="2" indent="-97154">
              <a:lnSpc>
                <a:spcPct val="90000"/>
              </a:lnSpc>
              <a:spcBef>
                <a:spcPts val="360"/>
              </a:spcBef>
              <a:buClr>
                <a:schemeClr val="dk1"/>
              </a:buClr>
            </a:pPr>
            <a:r>
              <a:rPr lang="en-US" sz="2250" dirty="0"/>
              <a:t>Phase I: Establish an IKE SA for IKE traffic</a:t>
            </a:r>
          </a:p>
          <a:p>
            <a:pPr marL="857250" lvl="2" indent="-97154">
              <a:lnSpc>
                <a:spcPct val="90000"/>
              </a:lnSpc>
              <a:spcBef>
                <a:spcPts val="360"/>
              </a:spcBef>
              <a:buClr>
                <a:schemeClr val="dk1"/>
              </a:buClr>
            </a:pPr>
            <a:r>
              <a:rPr lang="en-US" sz="2250" dirty="0"/>
              <a:t>Phase II: Use the IKE SA to protect negotiations and establishment of multiple </a:t>
            </a:r>
            <a:r>
              <a:rPr lang="en-US" sz="2250" dirty="0" err="1"/>
              <a:t>IPSec</a:t>
            </a:r>
            <a:r>
              <a:rPr lang="en-US" sz="2250" dirty="0"/>
              <a:t> SAs</a:t>
            </a:r>
          </a:p>
          <a:p>
            <a:pPr marL="257175" indent="-157163">
              <a:lnSpc>
                <a:spcPct val="90000"/>
              </a:lnSpc>
              <a:spcBef>
                <a:spcPts val="420"/>
              </a:spcBef>
              <a:buClr>
                <a:schemeClr val="dk1"/>
              </a:buClr>
            </a:pPr>
            <a:r>
              <a:rPr lang="en-US" sz="2250" dirty="0"/>
              <a:t>IKE SA is bidirectional, that is, it protects SA negotiation traffic from both sides.</a:t>
            </a:r>
          </a:p>
          <a:p>
            <a:pPr>
              <a:spcBef>
                <a:spcPts val="0"/>
              </a:spcBef>
              <a:buNone/>
            </a:pPr>
            <a:endParaRPr sz="2250" dirty="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Shape 2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IKE Phase I – Create IKE SA</a:t>
            </a:r>
          </a:p>
        </p:txBody>
      </p:sp>
      <p:sp>
        <p:nvSpPr>
          <p:cNvPr id="259" name="Shape 259"/>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480"/>
              </a:spcBef>
              <a:buClr>
                <a:srgbClr val="6B9462"/>
              </a:buClr>
            </a:pPr>
            <a:r>
              <a:rPr lang="en-US" sz="2800" dirty="0"/>
              <a:t>Both sides first negotiate the protection to be used, e.g., AH or ESP, and agree on the crypto algorithms to use, e.g., AES and HMAC with SHA1. </a:t>
            </a:r>
          </a:p>
          <a:p>
            <a:pPr marL="257175" indent="-142875">
              <a:lnSpc>
                <a:spcPct val="100000"/>
              </a:lnSpc>
              <a:spcBef>
                <a:spcPts val="480"/>
              </a:spcBef>
              <a:buClr>
                <a:srgbClr val="6B9462"/>
              </a:buClr>
            </a:pPr>
            <a:r>
              <a:rPr lang="en-US" sz="2800" dirty="0"/>
              <a:t>They then establish a shared secret (e.g., use Diffie-Hellman)</a:t>
            </a:r>
          </a:p>
          <a:p>
            <a:pPr marL="257175" indent="-142875">
              <a:spcBef>
                <a:spcPts val="480"/>
              </a:spcBef>
              <a:buClr>
                <a:srgbClr val="6B9462"/>
              </a:buClr>
            </a:pPr>
            <a:r>
              <a:rPr lang="en-US" sz="2800" dirty="0"/>
              <a:t>To authenticate the shared secret (to prevent man-in-the-middle attacks), they can use a pre-shared secret key, public-key encryption or digital signatures</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IKE Phase 1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F30649D-9240-4886-9B45-FAC9DD36CA61}"/>
                  </a:ext>
                </a:extLst>
              </p:cNvPr>
              <p:cNvSpPr>
                <a:spLocks noGrp="1"/>
              </p:cNvSpPr>
              <p:nvPr>
                <p:ph idx="1"/>
              </p:nvPr>
            </p:nvSpPr>
            <p:spPr>
              <a:xfrm>
                <a:off x="323528" y="1196753"/>
                <a:ext cx="8568952" cy="2448271"/>
              </a:xfrm>
            </p:spPr>
            <p:txBody>
              <a:bodyPr>
                <a:normAutofit fontScale="32500" lnSpcReduction="20000"/>
              </a:bodyPr>
              <a:lstStyle/>
              <a:p>
                <a:r>
                  <a:rPr lang="en-US" dirty="0"/>
                  <a:t>Both sides have a </a:t>
                </a:r>
                <a:r>
                  <a:rPr lang="en-US" dirty="0" err="1"/>
                  <a:t>preshared</a:t>
                </a:r>
                <a:r>
                  <a:rPr lang="en-US" dirty="0"/>
                  <a:t> secret key, and they use Diffie-Hellman to establish a new shared key, and use the </a:t>
                </a:r>
                <a:r>
                  <a:rPr lang="en-US" dirty="0" err="1"/>
                  <a:t>preshared</a:t>
                </a:r>
                <a:r>
                  <a:rPr lang="en-US" dirty="0"/>
                  <a:t> key to authenticate this newly established shared key. Here is how it works.</a:t>
                </a:r>
              </a:p>
              <a:p>
                <a:r>
                  <a:rPr lang="en-US" dirty="0"/>
                  <a:t>First, the initiator sends to the responder the crypto that is proposes to use along with a cookie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oMath>
                </a14:m>
                <a:r>
                  <a:rPr lang="en-US" dirty="0"/>
                  <a:t>, which can be easily computed by the initiator and easily verify by the responder, such as hash of the initiator’s IP address and the current timestamp together. Cookies are used to mitigate DoS attacks where an initiator  can send a lot of requests to a responder at no or little cost. The responder sends back its choice of crypto algorithms and its own cookie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𝑅</m:t>
                        </m:r>
                      </m:sub>
                    </m:sSub>
                  </m:oMath>
                </a14:m>
                <a:r>
                  <a:rPr lang="en-US" dirty="0"/>
                  <a:t>.</a:t>
                </a:r>
              </a:p>
              <a:p>
                <a:r>
                  <a:rPr lang="en-US" dirty="0"/>
                  <a:t>Second, the initiator and the responder exchange the public components of the Diffie-Hellman Key Exchange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𝑅</m:t>
                        </m:r>
                      </m:sub>
                    </m:sSub>
                  </m:oMath>
                </a14:m>
                <a:r>
                  <a:rPr lang="en-US" dirty="0"/>
                  <a:t> along with their nonce values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𝑁</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𝑅</m:t>
                        </m:r>
                      </m:sub>
                    </m:sSub>
                  </m:oMath>
                </a14:m>
                <a:r>
                  <a:rPr lang="en-US" dirty="0"/>
                  <a:t>.</a:t>
                </a:r>
              </a:p>
              <a:p>
                <a:r>
                  <a:rPr lang="en-US" dirty="0"/>
                  <a:t>Third, both the initiator and responder compute the same shared key </a:t>
                </a:r>
                <a14:m>
                  <m:oMath xmlns:m="http://schemas.openxmlformats.org/officeDocument/2006/math">
                    <m:r>
                      <a:rPr lang="en-US" b="0" i="1" smtClean="0">
                        <a:latin typeface="Cambria Math" panose="02040503050406030204" pitchFamily="18" charset="0"/>
                      </a:rPr>
                      <m:t>𝐾</m:t>
                    </m:r>
                  </m:oMath>
                </a14:m>
                <a:r>
                  <a:rPr lang="en-US" dirty="0"/>
                  <a:t> according to Diffie-Hellman, and other keys for the IKE SA.</a:t>
                </a:r>
              </a:p>
              <a:p>
                <a:r>
                  <a:rPr lang="en-US" dirty="0"/>
                  <a:t>Fourth, they exchange hash values to authenticate the newly established key using their pre-shared secret key. The hash is computed using the information they have exchanged along with the </a:t>
                </a:r>
                <a:r>
                  <a:rPr lang="en-US" dirty="0" err="1"/>
                  <a:t>preshared</a:t>
                </a:r>
                <a:r>
                  <a:rPr lang="en-US" dirty="0"/>
                  <a:t> key.</a:t>
                </a:r>
              </a:p>
              <a:p>
                <a:endParaRPr lang="en-SE" dirty="0"/>
              </a:p>
            </p:txBody>
          </p:sp>
        </mc:Choice>
        <mc:Fallback xmlns="">
          <p:sp>
            <p:nvSpPr>
              <p:cNvPr id="2" name="Content Placeholder 1">
                <a:extLst>
                  <a:ext uri="{FF2B5EF4-FFF2-40B4-BE49-F238E27FC236}">
                    <a16:creationId xmlns:a16="http://schemas.microsoft.com/office/drawing/2014/main" id="{FF30649D-9240-4886-9B45-FAC9DD36CA61}"/>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t="-1741"/>
                </a:stretch>
              </a:blipFill>
            </p:spPr>
            <p:txBody>
              <a:bodyPr/>
              <a:lstStyle/>
              <a:p>
                <a:r>
                  <a:rPr lang="en-SE">
                    <a:noFill/>
                  </a:rPr>
                  <a:t> </a:t>
                </a:r>
              </a:p>
            </p:txBody>
          </p:sp>
        </mc:Fallback>
      </mc:AlternateContent>
      <p:pic>
        <p:nvPicPr>
          <p:cNvPr id="266" name="Shape 266"/>
          <p:cNvPicPr preferRelativeResize="0"/>
          <p:nvPr/>
        </p:nvPicPr>
        <p:blipFill>
          <a:blip r:embed="rId4">
            <a:alphaModFix/>
          </a:blip>
          <a:stretch>
            <a:fillRect/>
          </a:stretch>
        </p:blipFill>
        <p:spPr>
          <a:xfrm>
            <a:off x="1835696" y="3561129"/>
            <a:ext cx="5337212" cy="310781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62C-2BE0-41A3-BF75-904BD17DCFED}"/>
              </a:ext>
            </a:extLst>
          </p:cNvPr>
          <p:cNvSpPr>
            <a:spLocks noGrp="1"/>
          </p:cNvSpPr>
          <p:nvPr>
            <p:ph type="title"/>
          </p:nvPr>
        </p:nvSpPr>
        <p:spPr/>
        <p:txBody>
          <a:bodyPr/>
          <a:lstStyle/>
          <a:p>
            <a:r>
              <a:rPr lang="en-US" dirty="0"/>
              <a:t>Diffie-Hellman Quiz</a:t>
            </a:r>
            <a:endParaRPr lang="en-SE" dirty="0"/>
          </a:p>
        </p:txBody>
      </p:sp>
      <p:sp>
        <p:nvSpPr>
          <p:cNvPr id="3" name="Content Placeholder 2">
            <a:extLst>
              <a:ext uri="{FF2B5EF4-FFF2-40B4-BE49-F238E27FC236}">
                <a16:creationId xmlns:a16="http://schemas.microsoft.com/office/drawing/2014/main" id="{F9D28D21-38CC-4B6C-994E-A0503EABC41A}"/>
              </a:ext>
            </a:extLst>
          </p:cNvPr>
          <p:cNvSpPr>
            <a:spLocks noGrp="1"/>
          </p:cNvSpPr>
          <p:nvPr>
            <p:ph idx="1"/>
          </p:nvPr>
        </p:nvSpPr>
        <p:spPr/>
        <p:txBody>
          <a:bodyPr/>
          <a:lstStyle/>
          <a:p>
            <a:r>
              <a:rPr lang="en-US" dirty="0">
                <a:solidFill>
                  <a:schemeClr val="dk1"/>
                </a:solidFill>
                <a:latin typeface="Gloria Hallelujah"/>
                <a:ea typeface="Gloria Hallelujah"/>
                <a:cs typeface="Gloria Hallelujah"/>
                <a:sym typeface="Gloria Hallelujah"/>
              </a:rPr>
              <a:t>True or False:</a:t>
            </a:r>
          </a:p>
          <a:p>
            <a:r>
              <a:rPr lang="en-US" dirty="0">
                <a:solidFill>
                  <a:schemeClr val="dk1"/>
                </a:solidFill>
                <a:latin typeface="Gloria Hallelujah"/>
                <a:ea typeface="Gloria Hallelujah"/>
                <a:cs typeface="Gloria Hallelujah"/>
                <a:sym typeface="Gloria Hallelujah"/>
              </a:rPr>
              <a:t>The Diffie-Hellman key exchange is restricted to two party communication only. </a:t>
            </a:r>
          </a:p>
          <a:p>
            <a:r>
              <a:rPr lang="en-US" dirty="0">
                <a:solidFill>
                  <a:schemeClr val="dk1"/>
                </a:solidFill>
                <a:latin typeface="Gloria Hallelujah"/>
                <a:ea typeface="Gloria Hallelujah"/>
                <a:cs typeface="Gloria Hallelujah"/>
                <a:sym typeface="Gloria Hallelujah"/>
              </a:rPr>
              <a:t>ANS: F</a:t>
            </a:r>
          </a:p>
          <a:p>
            <a:endParaRPr lang="en-SE" dirty="0"/>
          </a:p>
        </p:txBody>
      </p:sp>
      <p:sp>
        <p:nvSpPr>
          <p:cNvPr id="4" name="Slide Number Placeholder 3">
            <a:extLst>
              <a:ext uri="{FF2B5EF4-FFF2-40B4-BE49-F238E27FC236}">
                <a16:creationId xmlns:a16="http://schemas.microsoft.com/office/drawing/2014/main" id="{B89F8598-8639-4C9F-9654-1FE744CC30B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383934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err="1">
                <a:solidFill>
                  <a:srgbClr val="9B37AA"/>
                </a:solidFill>
              </a:rPr>
              <a:t>Diffie</a:t>
            </a:r>
            <a:r>
              <a:rPr lang="en-US" dirty="0">
                <a:solidFill>
                  <a:srgbClr val="9B37AA"/>
                </a:solidFill>
              </a:rPr>
              <a:t>-Hellman and Pre-shared Secret</a:t>
            </a:r>
          </a:p>
        </p:txBody>
      </p:sp>
      <p:sp>
        <p:nvSpPr>
          <p:cNvPr id="283" name="Shape 283"/>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71450">
              <a:lnSpc>
                <a:spcPct val="100000"/>
              </a:lnSpc>
              <a:spcBef>
                <a:spcPts val="0"/>
              </a:spcBef>
              <a:buClr>
                <a:srgbClr val="6699FF"/>
              </a:buClr>
            </a:pPr>
            <a:r>
              <a:rPr lang="en-US" sz="2100">
                <a:solidFill>
                  <a:srgbClr val="6699FF"/>
                </a:solidFill>
              </a:rPr>
              <a:t>PRF is a </a:t>
            </a:r>
            <a:r>
              <a:rPr lang="en-US" sz="2100" b="1">
                <a:solidFill>
                  <a:srgbClr val="6699FF"/>
                </a:solidFill>
              </a:rPr>
              <a:t>Pseudo-Random Function</a:t>
            </a:r>
          </a:p>
          <a:p>
            <a:pPr marL="257175" indent="-171450">
              <a:lnSpc>
                <a:spcPct val="100000"/>
              </a:lnSpc>
              <a:spcBef>
                <a:spcPts val="360"/>
              </a:spcBef>
              <a:buClr>
                <a:schemeClr val="dk1"/>
              </a:buClr>
            </a:pPr>
            <a:r>
              <a:rPr lang="en-US" sz="2100">
                <a:solidFill>
                  <a:schemeClr val="dk1"/>
                </a:solidFill>
              </a:rPr>
              <a:t>SKEYID     root secret </a:t>
            </a:r>
          </a:p>
          <a:p>
            <a:pPr marL="557213" lvl="1" indent="-214313">
              <a:lnSpc>
                <a:spcPct val="100000"/>
              </a:lnSpc>
              <a:spcBef>
                <a:spcPts val="360"/>
              </a:spcBef>
              <a:buClr>
                <a:srgbClr val="6699FF"/>
              </a:buClr>
              <a:buSzPct val="25000"/>
              <a:buNone/>
            </a:pPr>
            <a:r>
              <a:rPr lang="en-US" sz="2100">
                <a:solidFill>
                  <a:schemeClr val="dk1"/>
                </a:solidFill>
              </a:rPr>
              <a:t>=PRF(preshared-key,N</a:t>
            </a:r>
            <a:r>
              <a:rPr lang="en-US" sz="2100" baseline="-25000">
                <a:solidFill>
                  <a:schemeClr val="dk1"/>
                </a:solidFill>
              </a:rPr>
              <a:t>I</a:t>
            </a:r>
            <a:r>
              <a:rPr lang="en-US" sz="2100">
                <a:solidFill>
                  <a:schemeClr val="dk1"/>
                </a:solidFill>
              </a:rPr>
              <a:t>|N</a:t>
            </a:r>
            <a:r>
              <a:rPr lang="en-US" sz="2100" baseline="-25000">
                <a:solidFill>
                  <a:schemeClr val="dk1"/>
                </a:solidFill>
              </a:rPr>
              <a:t>R</a:t>
            </a:r>
            <a:r>
              <a:rPr lang="en-US" sz="2100">
                <a:solidFill>
                  <a:schemeClr val="dk1"/>
                </a:solidFill>
              </a:rPr>
              <a:t>)</a:t>
            </a:r>
          </a:p>
          <a:p>
            <a:pPr marL="257175" indent="-171450">
              <a:lnSpc>
                <a:spcPct val="100000"/>
              </a:lnSpc>
              <a:spcBef>
                <a:spcPts val="360"/>
              </a:spcBef>
              <a:buClr>
                <a:schemeClr val="dk1"/>
              </a:buClr>
            </a:pPr>
            <a:r>
              <a:rPr lang="en-US" sz="2100">
                <a:solidFill>
                  <a:schemeClr val="dk1"/>
                </a:solidFill>
              </a:rPr>
              <a:t>SKEYID_d for IPSec SA</a:t>
            </a:r>
          </a:p>
          <a:p>
            <a:pPr marL="557213" lvl="1" indent="-214313">
              <a:lnSpc>
                <a:spcPct val="100000"/>
              </a:lnSpc>
              <a:spcBef>
                <a:spcPts val="360"/>
              </a:spcBef>
              <a:buClr>
                <a:srgbClr val="6699FF"/>
              </a:buClr>
              <a:buSzPct val="25000"/>
              <a:buNone/>
            </a:pPr>
            <a:r>
              <a:rPr lang="en-US" sz="2100">
                <a:solidFill>
                  <a:schemeClr val="dk1"/>
                </a:solidFill>
              </a:rPr>
              <a:t>=PRF(SKEYID,K|C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|0)</a:t>
            </a:r>
          </a:p>
          <a:p>
            <a:pPr marL="557213" lvl="1" indent="-214313">
              <a:lnSpc>
                <a:spcPct val="100000"/>
              </a:lnSpc>
              <a:spcBef>
                <a:spcPts val="360"/>
              </a:spcBef>
              <a:buClr>
                <a:srgbClr val="6699FF"/>
              </a:buClr>
              <a:buSzPct val="25000"/>
              <a:buNone/>
            </a:pPr>
            <a:r>
              <a:rPr lang="en-US" sz="2100" b="1">
                <a:solidFill>
                  <a:srgbClr val="6B9462"/>
                </a:solidFill>
              </a:rPr>
              <a:t>K is the shared secret key computed using Diffie-Hellman</a:t>
            </a:r>
          </a:p>
          <a:p>
            <a:pPr marL="257175" indent="-171450">
              <a:lnSpc>
                <a:spcPct val="100000"/>
              </a:lnSpc>
              <a:spcBef>
                <a:spcPts val="360"/>
              </a:spcBef>
              <a:buClr>
                <a:schemeClr val="dk1"/>
              </a:buClr>
            </a:pPr>
            <a:r>
              <a:rPr lang="en-US" sz="2100">
                <a:solidFill>
                  <a:schemeClr val="dk1"/>
                </a:solidFill>
              </a:rPr>
              <a:t>SKEYID_a for IKE message data authentication &amp; integrity</a:t>
            </a:r>
          </a:p>
          <a:p>
            <a:pPr marL="557213" lvl="1" indent="-214313">
              <a:lnSpc>
                <a:spcPct val="100000"/>
              </a:lnSpc>
              <a:spcBef>
                <a:spcPts val="360"/>
              </a:spcBef>
              <a:buClr>
                <a:srgbClr val="6699FF"/>
              </a:buClr>
              <a:buSzPct val="25000"/>
              <a:buNone/>
            </a:pPr>
            <a:r>
              <a:rPr lang="en-US" sz="2100">
                <a:solidFill>
                  <a:schemeClr val="dk1"/>
                </a:solidFill>
              </a:rPr>
              <a:t>= PRF(SKEYID,SKEYID_d|K|C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|1)</a:t>
            </a:r>
          </a:p>
          <a:p>
            <a:pPr marL="257175" indent="-171450">
              <a:lnSpc>
                <a:spcPct val="100000"/>
              </a:lnSpc>
              <a:spcBef>
                <a:spcPts val="360"/>
              </a:spcBef>
              <a:buClr>
                <a:schemeClr val="dk1"/>
              </a:buClr>
            </a:pPr>
            <a:r>
              <a:rPr lang="en-US" sz="2100">
                <a:solidFill>
                  <a:schemeClr val="dk1"/>
                </a:solidFill>
              </a:rPr>
              <a:t>SKEYID_e use to encrypt IKE messages</a:t>
            </a:r>
          </a:p>
          <a:p>
            <a:pPr marL="557213" lvl="1" indent="-214313">
              <a:lnSpc>
                <a:spcPct val="100000"/>
              </a:lnSpc>
              <a:spcBef>
                <a:spcPts val="360"/>
              </a:spcBef>
              <a:buClr>
                <a:srgbClr val="6699FF"/>
              </a:buClr>
              <a:buSzPct val="25000"/>
              <a:buNone/>
            </a:pPr>
            <a:r>
              <a:rPr lang="en-US" sz="2100">
                <a:solidFill>
                  <a:schemeClr val="dk1"/>
                </a:solidFill>
              </a:rPr>
              <a:t>= PRF(SKEYID,SKEYID_a|K|C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|2)</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t>Authentication of the Key Exchange</a:t>
            </a:r>
          </a:p>
        </p:txBody>
      </p:sp>
      <p:sp>
        <p:nvSpPr>
          <p:cNvPr id="290" name="Shape 290"/>
          <p:cNvSpPr txBox="1">
            <a:spLocks noGrp="1"/>
          </p:cNvSpPr>
          <p:nvPr>
            <p:ph idx="1"/>
          </p:nvPr>
        </p:nvSpPr>
        <p:spPr>
          <a:xfrm>
            <a:off x="323528" y="1196753"/>
            <a:ext cx="8568952" cy="4248471"/>
          </a:xfrm>
          <a:prstGeom prst="rect">
            <a:avLst/>
          </a:prstGeom>
        </p:spPr>
        <p:txBody>
          <a:bodyPr vert="horz" wrap="square" lIns="88369" tIns="88369" rIns="88369" bIns="88369" numCol="1" anchor="t" anchorCtr="0" compatLnSpc="1">
            <a:prstTxWarp prst="textNoShape">
              <a:avLst/>
            </a:prstTxWarp>
            <a:normAutofit fontScale="92500" lnSpcReduction="10000"/>
          </a:bodyPr>
          <a:lstStyle/>
          <a:p>
            <a:pPr marL="257175" indent="-142875">
              <a:lnSpc>
                <a:spcPct val="115000"/>
              </a:lnSpc>
              <a:spcBef>
                <a:spcPts val="0"/>
              </a:spcBef>
              <a:buClr>
                <a:schemeClr val="dk1"/>
              </a:buClr>
            </a:pPr>
            <a:r>
              <a:rPr lang="en-US" sz="2250" dirty="0">
                <a:solidFill>
                  <a:schemeClr val="dk1"/>
                </a:solidFill>
              </a:rPr>
              <a:t>To authenticate each other’s identity and data that they just exchanged, the initiator and responder each generates a hash digest that only the other could know, </a:t>
            </a:r>
            <a:r>
              <a:rPr lang="en-US" sz="2400" dirty="0">
                <a:solidFill>
                  <a:schemeClr val="dk1"/>
                </a:solidFill>
              </a:rPr>
              <a:t>using the root secret, which is based on their pre-shared key and the nonce values, and other information they have exchanged including the public messages of the Diffie-Hellman key exchange, the cookies, the crypto information negotiated, and IDs.</a:t>
            </a:r>
          </a:p>
          <a:p>
            <a:pPr marL="257175" indent="-142875">
              <a:lnSpc>
                <a:spcPct val="115000"/>
              </a:lnSpc>
              <a:spcBef>
                <a:spcPts val="0"/>
              </a:spcBef>
              <a:buClr>
                <a:schemeClr val="dk1"/>
              </a:buClr>
            </a:pPr>
            <a:r>
              <a:rPr lang="en-US" sz="2250" dirty="0">
                <a:solidFill>
                  <a:schemeClr val="dk1"/>
                </a:solidFill>
              </a:rPr>
              <a:t>Each party can verify the hash computed by the other because the hash values are based on a pre-shared key and the information they just exchanged. Therefore, these hash values can authenticate both parties’ identities and the data that they just exchanged.</a:t>
            </a:r>
          </a:p>
          <a:p>
            <a:pPr marL="257175" indent="-142875">
              <a:lnSpc>
                <a:spcPct val="115000"/>
              </a:lnSpc>
              <a:spcBef>
                <a:spcPts val="0"/>
              </a:spcBef>
              <a:buClr>
                <a:schemeClr val="dk1"/>
              </a:buClr>
            </a:pPr>
            <a:endParaRPr lang="en-US" sz="2250" dirty="0">
              <a:solidFill>
                <a:schemeClr val="dk1"/>
              </a:solidFill>
            </a:endParaRPr>
          </a:p>
          <a:p>
            <a:pPr marL="0" indent="0">
              <a:lnSpc>
                <a:spcPct val="115000"/>
              </a:lnSpc>
              <a:spcBef>
                <a:spcPts val="0"/>
              </a:spcBef>
              <a:buNone/>
            </a:pPr>
            <a:endParaRPr sz="2250" dirty="0">
              <a:solidFill>
                <a:schemeClr val="dk1"/>
              </a:solidFill>
            </a:endParaRPr>
          </a:p>
          <a:p>
            <a:pPr marL="600075" indent="-257175">
              <a:lnSpc>
                <a:spcPct val="115000"/>
              </a:lnSpc>
              <a:spcBef>
                <a:spcPts val="360"/>
              </a:spcBef>
              <a:buClr>
                <a:srgbClr val="00FFFF"/>
              </a:buClr>
              <a:buSzPct val="25000"/>
              <a:buNone/>
            </a:pPr>
            <a:endParaRPr lang="en-US" sz="2250" b="1" dirty="0">
              <a:solidFill>
                <a:srgbClr val="6B9462"/>
              </a:solidFill>
            </a:endParaRPr>
          </a:p>
          <a:p>
            <a:pPr marL="600075" indent="-257175">
              <a:lnSpc>
                <a:spcPct val="115000"/>
              </a:lnSpc>
              <a:spcBef>
                <a:spcPts val="360"/>
              </a:spcBef>
              <a:buClr>
                <a:srgbClr val="00FFFF"/>
              </a:buClr>
              <a:buSzPct val="25000"/>
              <a:buNone/>
            </a:pPr>
            <a:endParaRPr lang="en-US" sz="2250" b="1" dirty="0">
              <a:solidFill>
                <a:srgbClr val="6B9462"/>
              </a:solidFill>
            </a:endParaRPr>
          </a:p>
          <a:p>
            <a:pPr marL="557213" lvl="1" indent="-214313">
              <a:lnSpc>
                <a:spcPct val="115000"/>
              </a:lnSpc>
              <a:spcBef>
                <a:spcPts val="360"/>
              </a:spcBef>
              <a:buNone/>
            </a:pPr>
            <a:endParaRPr sz="2250" dirty="0">
              <a:solidFill>
                <a:schemeClr val="dk1"/>
              </a:solidFill>
            </a:endParaRPr>
          </a:p>
        </p:txBody>
      </p:sp>
      <p:sp>
        <p:nvSpPr>
          <p:cNvPr id="2" name="Rectangle 1">
            <a:extLst>
              <a:ext uri="{FF2B5EF4-FFF2-40B4-BE49-F238E27FC236}">
                <a16:creationId xmlns:a16="http://schemas.microsoft.com/office/drawing/2014/main" id="{3EFA2AA1-FF5D-4547-B521-248827C682BD}"/>
              </a:ext>
            </a:extLst>
          </p:cNvPr>
          <p:cNvSpPr/>
          <p:nvPr/>
        </p:nvSpPr>
        <p:spPr>
          <a:xfrm>
            <a:off x="1403648" y="5733256"/>
            <a:ext cx="6552728" cy="753668"/>
          </a:xfrm>
          <a:prstGeom prst="rect">
            <a:avLst/>
          </a:prstGeom>
        </p:spPr>
        <p:txBody>
          <a:bodyPr wrap="square">
            <a:spAutoFit/>
          </a:bodyPr>
          <a:lstStyle/>
          <a:p>
            <a:pPr marL="600075" indent="-257175">
              <a:lnSpc>
                <a:spcPct val="115000"/>
              </a:lnSpc>
              <a:spcBef>
                <a:spcPts val="360"/>
              </a:spcBef>
              <a:buClr>
                <a:srgbClr val="00FFFF"/>
              </a:buClr>
              <a:buSzPct val="25000"/>
              <a:buNone/>
            </a:pPr>
            <a:r>
              <a:rPr lang="en-US" b="1" dirty="0">
                <a:solidFill>
                  <a:srgbClr val="6B9462"/>
                </a:solidFill>
              </a:rPr>
              <a:t>Hash-I=PRF(</a:t>
            </a:r>
            <a:r>
              <a:rPr lang="en-US" b="1" dirty="0" err="1">
                <a:solidFill>
                  <a:srgbClr val="6B9462"/>
                </a:solidFill>
              </a:rPr>
              <a:t>SKEYID,Y</a:t>
            </a:r>
            <a:r>
              <a:rPr lang="en-US" b="1" baseline="-25000" dirty="0" err="1">
                <a:solidFill>
                  <a:srgbClr val="6B9462"/>
                </a:solidFill>
              </a:rPr>
              <a:t>I</a:t>
            </a:r>
            <a:r>
              <a:rPr lang="en-US" b="1" dirty="0" err="1">
                <a:solidFill>
                  <a:srgbClr val="6B9462"/>
                </a:solidFill>
              </a:rPr>
              <a:t>|Y</a:t>
            </a:r>
            <a:r>
              <a:rPr lang="en-US" b="1" baseline="-25000" dirty="0" err="1">
                <a:solidFill>
                  <a:srgbClr val="6B9462"/>
                </a:solidFill>
              </a:rPr>
              <a:t>R</a:t>
            </a:r>
            <a:r>
              <a:rPr lang="en-US" b="1" dirty="0" err="1">
                <a:solidFill>
                  <a:srgbClr val="6B9462"/>
                </a:solidFill>
              </a:rPr>
              <a:t>|C</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R</a:t>
            </a:r>
            <a:r>
              <a:rPr lang="en-US" b="1" dirty="0" err="1">
                <a:solidFill>
                  <a:srgbClr val="6B9462"/>
                </a:solidFill>
              </a:rPr>
              <a:t>|Crypto</a:t>
            </a:r>
            <a:r>
              <a:rPr lang="en-US" b="1" dirty="0">
                <a:solidFill>
                  <a:srgbClr val="6B9462"/>
                </a:solidFill>
              </a:rPr>
              <a:t> </a:t>
            </a:r>
            <a:r>
              <a:rPr lang="en-US" b="1" dirty="0" err="1">
                <a:solidFill>
                  <a:srgbClr val="6B9462"/>
                </a:solidFill>
              </a:rPr>
              <a:t>Offer|ID</a:t>
            </a:r>
            <a:r>
              <a:rPr lang="en-US" b="1" baseline="-25000" dirty="0" err="1">
                <a:solidFill>
                  <a:srgbClr val="6B9462"/>
                </a:solidFill>
              </a:rPr>
              <a:t>I</a:t>
            </a:r>
            <a:r>
              <a:rPr lang="en-US" b="1" dirty="0">
                <a:solidFill>
                  <a:srgbClr val="6B9462"/>
                </a:solidFill>
              </a:rPr>
              <a:t>)</a:t>
            </a:r>
          </a:p>
          <a:p>
            <a:pPr marL="600075" indent="-257175">
              <a:lnSpc>
                <a:spcPct val="115000"/>
              </a:lnSpc>
              <a:spcBef>
                <a:spcPts val="360"/>
              </a:spcBef>
              <a:buClr>
                <a:srgbClr val="00FFFF"/>
              </a:buClr>
              <a:buSzPct val="25000"/>
              <a:buNone/>
            </a:pPr>
            <a:r>
              <a:rPr lang="en-US" b="1" dirty="0">
                <a:solidFill>
                  <a:srgbClr val="6B9462"/>
                </a:solidFill>
              </a:rPr>
              <a:t>Hash-R=PRF(</a:t>
            </a:r>
            <a:r>
              <a:rPr lang="en-US" b="1" dirty="0" err="1">
                <a:solidFill>
                  <a:srgbClr val="6B9462"/>
                </a:solidFill>
              </a:rPr>
              <a:t>SKEYID,Y</a:t>
            </a:r>
            <a:r>
              <a:rPr lang="en-US" b="1" baseline="-25000" dirty="0" err="1">
                <a:solidFill>
                  <a:srgbClr val="6B9462"/>
                </a:solidFill>
              </a:rPr>
              <a:t>R</a:t>
            </a:r>
            <a:r>
              <a:rPr lang="en-US" b="1" dirty="0" err="1">
                <a:solidFill>
                  <a:srgbClr val="6B9462"/>
                </a:solidFill>
              </a:rPr>
              <a:t>|Y</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R</a:t>
            </a:r>
            <a:r>
              <a:rPr lang="en-US" b="1" dirty="0" err="1">
                <a:solidFill>
                  <a:srgbClr val="6B9462"/>
                </a:solidFill>
              </a:rPr>
              <a:t>|Crypto</a:t>
            </a:r>
            <a:r>
              <a:rPr lang="en-US" b="1" dirty="0">
                <a:solidFill>
                  <a:srgbClr val="6B9462"/>
                </a:solidFill>
              </a:rPr>
              <a:t> </a:t>
            </a:r>
            <a:r>
              <a:rPr lang="en-US" b="1" dirty="0" err="1">
                <a:solidFill>
                  <a:srgbClr val="6B9462"/>
                </a:solidFill>
              </a:rPr>
              <a:t>Offer|ID</a:t>
            </a:r>
            <a:r>
              <a:rPr lang="en-US" b="1" baseline="-25000" dirty="0" err="1">
                <a:solidFill>
                  <a:srgbClr val="6B9462"/>
                </a:solidFill>
              </a:rPr>
              <a:t>R</a:t>
            </a:r>
            <a:r>
              <a:rPr lang="en-US" b="1" dirty="0">
                <a:solidFill>
                  <a:srgbClr val="6B9462"/>
                </a:solidFill>
              </a:rPr>
              <a: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Shape 297"/>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IKE-Phase 2 Keys</a:t>
            </a:r>
          </a:p>
        </p:txBody>
      </p:sp>
      <p:sp>
        <p:nvSpPr>
          <p:cNvPr id="298" name="Shape 298"/>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b="1">
                <a:solidFill>
                  <a:srgbClr val="6B9462"/>
                </a:solidFill>
              </a:rPr>
              <a:t>Default: </a:t>
            </a:r>
            <a:r>
              <a:rPr lang="en-US" sz="2250">
                <a:solidFill>
                  <a:schemeClr val="dk1"/>
                </a:solidFill>
              </a:rPr>
              <a:t>no PFS (perfect forward secrecy)</a:t>
            </a:r>
          </a:p>
          <a:p>
            <a:pPr marL="857250" lvl="2" indent="-97154">
              <a:lnSpc>
                <a:spcPct val="115000"/>
              </a:lnSpc>
              <a:spcBef>
                <a:spcPts val="420"/>
              </a:spcBef>
              <a:buClr>
                <a:schemeClr val="dk1"/>
              </a:buClr>
            </a:pPr>
            <a:r>
              <a:rPr lang="en-US" sz="2250">
                <a:solidFill>
                  <a:schemeClr val="dk1"/>
                </a:solidFill>
              </a:rPr>
              <a:t>Keys for IPSec SA derived from IKE shared secret</a:t>
            </a:r>
          </a:p>
          <a:p>
            <a:pPr marL="257175" indent="-142875">
              <a:lnSpc>
                <a:spcPct val="115000"/>
              </a:lnSpc>
              <a:spcBef>
                <a:spcPts val="480"/>
              </a:spcBef>
              <a:buClr>
                <a:schemeClr val="dk1"/>
              </a:buClr>
            </a:pPr>
            <a:r>
              <a:rPr lang="en-US" sz="2250" b="1">
                <a:solidFill>
                  <a:srgbClr val="6B9462"/>
                </a:solidFill>
              </a:rPr>
              <a:t>With PFS:</a:t>
            </a:r>
            <a:r>
              <a:rPr lang="en-US" sz="2250">
                <a:solidFill>
                  <a:schemeClr val="dk1"/>
                </a:solidFill>
              </a:rPr>
              <a:t> new nonce values, and new Diffie-Hellman key exchange, etc.</a:t>
            </a:r>
          </a:p>
          <a:p>
            <a:pPr>
              <a:lnSpc>
                <a:spcPct val="115000"/>
              </a:lnSpc>
              <a:spcBef>
                <a:spcPts val="0"/>
              </a:spcBef>
              <a:buNone/>
            </a:pPr>
            <a:endParaRPr sz="225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DE2C-0699-4B5E-830E-600C8C77A8CB}"/>
              </a:ext>
            </a:extLst>
          </p:cNvPr>
          <p:cNvSpPr>
            <a:spLocks noGrp="1"/>
          </p:cNvSpPr>
          <p:nvPr>
            <p:ph type="title"/>
          </p:nvPr>
        </p:nvSpPr>
        <p:spPr/>
        <p:txBody>
          <a:bodyPr/>
          <a:lstStyle/>
          <a:p>
            <a:r>
              <a:rPr lang="en-US" dirty="0"/>
              <a:t>IKE-Phase 2 Keys with PFS</a:t>
            </a:r>
            <a:endParaRPr lang="en-SE" dirty="0"/>
          </a:p>
        </p:txBody>
      </p:sp>
      <p:sp>
        <p:nvSpPr>
          <p:cNvPr id="3" name="Content Placeholder 2">
            <a:extLst>
              <a:ext uri="{FF2B5EF4-FFF2-40B4-BE49-F238E27FC236}">
                <a16:creationId xmlns:a16="http://schemas.microsoft.com/office/drawing/2014/main" id="{F73FF844-3384-425F-BF36-A301F0EB6A9E}"/>
              </a:ext>
            </a:extLst>
          </p:cNvPr>
          <p:cNvSpPr>
            <a:spLocks noGrp="1"/>
          </p:cNvSpPr>
          <p:nvPr>
            <p:ph idx="1"/>
          </p:nvPr>
        </p:nvSpPr>
        <p:spPr/>
        <p:txBody>
          <a:bodyPr>
            <a:normAutofit fontScale="85000" lnSpcReduction="10000"/>
          </a:bodyPr>
          <a:lstStyle/>
          <a:p>
            <a:r>
              <a:rPr lang="en-US" dirty="0"/>
              <a:t>For stronger security, or, perfect forward secrecy, each time an </a:t>
            </a:r>
            <a:r>
              <a:rPr lang="en-US" dirty="0" err="1"/>
              <a:t>IPSec</a:t>
            </a:r>
            <a:r>
              <a:rPr lang="en-US" dirty="0"/>
              <a:t> SA is established, its keys are created based on the pre-shared key and the new information exchanged, such as the new nonce values, new Diffie-Hellman key exchange, etc. </a:t>
            </a:r>
          </a:p>
          <a:p>
            <a:r>
              <a:rPr lang="en-US" dirty="0"/>
              <a:t>Therefore, unless the pre-shared key, which can be considered the master key, is compromised, the keys for the current </a:t>
            </a:r>
            <a:r>
              <a:rPr lang="en-US" dirty="0" err="1"/>
              <a:t>IPSec</a:t>
            </a:r>
            <a:r>
              <a:rPr lang="en-US" dirty="0"/>
              <a:t> SA are secure even if other keys previously computed have been compromised.</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BEBC4DC-35B5-483E-A753-B4AA7BF72083}"/>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dirty="0"/>
          </a:p>
        </p:txBody>
      </p:sp>
    </p:spTree>
    <p:extLst>
      <p:ext uri="{BB962C8B-B14F-4D97-AF65-F5344CB8AC3E}">
        <p14:creationId xmlns:p14="http://schemas.microsoft.com/office/powerpoint/2010/main" val="1219436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294863" y="1281160"/>
            <a:ext cx="8086725" cy="4421981"/>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p:txBody>
          <a:bodyPr/>
          <a:lstStyle/>
          <a:p>
            <a:endParaRPr lang="en-SE" dirty="0"/>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IKE Quiz</a:t>
            </a:r>
          </a:p>
        </p:txBody>
      </p:sp>
      <p:sp>
        <p:nvSpPr>
          <p:cNvPr id="2" name="Content Placeholder 1">
            <a:extLst>
              <a:ext uri="{FF2B5EF4-FFF2-40B4-BE49-F238E27FC236}">
                <a16:creationId xmlns:a16="http://schemas.microsoft.com/office/drawing/2014/main" id="{4C345C82-B7AE-4B88-A6C3-02D7796C6119}"/>
              </a:ext>
            </a:extLst>
          </p:cNvPr>
          <p:cNvSpPr>
            <a:spLocks noGrp="1"/>
          </p:cNvSpPr>
          <p:nvPr>
            <p:ph idx="1"/>
          </p:nvPr>
        </p:nvSpPr>
        <p:spPr/>
        <p:txBody>
          <a:bodyPr/>
          <a:lstStyle/>
          <a:p>
            <a:pPr>
              <a:lnSpc>
                <a:spcPct val="90000"/>
              </a:lnSpc>
              <a:spcBef>
                <a:spcPts val="450"/>
              </a:spcBef>
            </a:pPr>
            <a:r>
              <a:rPr lang="en-US" dirty="0">
                <a:solidFill>
                  <a:schemeClr val="dk1"/>
                </a:solidFill>
                <a:latin typeface="Gloria Hallelujah"/>
                <a:ea typeface="Gloria Hallelujah"/>
                <a:cs typeface="Gloria Hallelujah"/>
                <a:sym typeface="Gloria Hallelujah"/>
              </a:rPr>
              <a:t>Which are true?</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A. An IKE SA needs to established before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SAs can be negotiated</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B. The identity of the responder and receiver and the messages they have exchanged need to be authenticated</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C. With perfect forward secrecy,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SA keys are based on the IKE shared secret established in Phase I. </a:t>
            </a:r>
          </a:p>
          <a:p>
            <a:pPr>
              <a:lnSpc>
                <a:spcPct val="90000"/>
              </a:lnSpc>
              <a:spcBef>
                <a:spcPts val="450"/>
              </a:spcBef>
            </a:pPr>
            <a:r>
              <a:rPr lang="en-US" dirty="0">
                <a:solidFill>
                  <a:schemeClr val="dk1"/>
                </a:solidFill>
                <a:latin typeface="Gloria Hallelujah"/>
                <a:ea typeface="Gloria Hallelujah"/>
                <a:cs typeface="Gloria Hallelujah"/>
                <a:sym typeface="Gloria Hallelujah"/>
              </a:rPr>
              <a:t>ANS: A, B</a:t>
            </a:r>
          </a:p>
          <a:p>
            <a:pPr>
              <a:spcBef>
                <a:spcPts val="0"/>
              </a:spcBef>
            </a:pPr>
            <a:endParaRPr lang="en-US" dirty="0">
              <a:solidFill>
                <a:schemeClr val="dk1"/>
              </a:solidFill>
              <a:latin typeface="Gloria Hallelujah"/>
              <a:ea typeface="Gloria Hallelujah"/>
              <a:cs typeface="Gloria Hallelujah"/>
              <a:sym typeface="Gloria Hallelujah"/>
            </a:endParaRPr>
          </a:p>
          <a:p>
            <a:endParaRPr lang="en-SE" dirty="0"/>
          </a:p>
        </p:txBody>
      </p:sp>
      <p:sp>
        <p:nvSpPr>
          <p:cNvPr id="323" name="Shape 323"/>
          <p:cNvSpPr txBox="1"/>
          <p:nvPr/>
        </p:nvSpPr>
        <p:spPr>
          <a:xfrm>
            <a:off x="1417482" y="3453206"/>
            <a:ext cx="71453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0" name="Slide Number Placeholder 3">
            <a:extLst>
              <a:ext uri="{FF2B5EF4-FFF2-40B4-BE49-F238E27FC236}">
                <a16:creationId xmlns:a16="http://schemas.microsoft.com/office/drawing/2014/main" id="{B088AB23-C9AF-42F2-BF6E-AD9A1204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fontScale="92500" lnSpcReduction="10000"/>
          </a:bodyPr>
          <a:lstStyle/>
          <a:p>
            <a:r>
              <a:rPr lang="en-US" dirty="0" err="1"/>
              <a:t>IPSec</a:t>
            </a:r>
            <a:r>
              <a:rPr lang="en-US" dirty="0"/>
              <a:t> </a:t>
            </a:r>
          </a:p>
          <a:p>
            <a:pPr lvl="1"/>
            <a:r>
              <a:rPr lang="en-US" dirty="0"/>
              <a:t>Tunnel mode, transport mode</a:t>
            </a:r>
          </a:p>
          <a:p>
            <a:pPr lvl="1"/>
            <a:r>
              <a:rPr lang="en-US" dirty="0"/>
              <a:t>ESP and AH for confidentiality and authenticity</a:t>
            </a:r>
          </a:p>
          <a:p>
            <a:pPr lvl="1"/>
            <a:r>
              <a:rPr lang="en-US" dirty="0"/>
              <a:t>Security Association for storing security parameters</a:t>
            </a:r>
          </a:p>
          <a:p>
            <a:pPr lvl="1"/>
            <a:r>
              <a:rPr lang="en-US" dirty="0"/>
              <a:t>Internet Key Exchange (IKE)</a:t>
            </a:r>
          </a:p>
          <a:p>
            <a:r>
              <a:rPr lang="en-US" dirty="0">
                <a:solidFill>
                  <a:srgbClr val="C00000"/>
                </a:solidFill>
              </a:rPr>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3108103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39</a:t>
            </a:fld>
            <a:endParaRPr lang="en-US" altLang="zh-CN" dirty="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US" dirty="0"/>
              <a:t>Message integrity: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and one that is always required, is the </a:t>
            </a:r>
            <a:r>
              <a:rPr lang="en-US" dirty="0" err="1"/>
              <a:t>server_done</a:t>
            </a:r>
            <a:r>
              <a:rPr lang="en-US" dirty="0"/>
              <a:t> message, which is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layer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46</a:t>
            </a:fld>
            <a:endParaRPr lang="en-US" altLang="zh-CN" dirty="0"/>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a:bodyPr>
          <a:lstStyle/>
          <a:p>
            <a:r>
              <a:rPr lang="en-US" dirty="0"/>
              <a:t>A. Most browsers come equipped with SSL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usually encrypted or authenticated. Security protection is provided to traffic from one end host to another, i.e., end-to-end. </a:t>
            </a:r>
          </a:p>
          <a:p>
            <a:pPr lvl="1"/>
            <a:r>
              <a:rPr lang="en-US" dirty="0"/>
              <a:t>Tunnel mode (for VPN): the entire IP packet is encrypted and authenticated. It is then encapsulated into a new IP packet with a new IP header. Security protection is provided to traffic from gateway of a network to the gateway of another network. (Gateway is </a:t>
            </a:r>
            <a:r>
              <a:rPr lang="en-US"/>
              <a:t>often also the </a:t>
            </a:r>
            <a:r>
              <a:rPr lang="en-US" dirty="0"/>
              <a:t>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196753"/>
            <a:ext cx="8568952" cy="2520279"/>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46872</TotalTime>
  <Words>6778</Words>
  <Application>Microsoft Office PowerPoint</Application>
  <PresentationFormat>On-screen Show (4:3)</PresentationFormat>
  <Paragraphs>570</Paragraphs>
  <Slides>49</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Gloria Hallelujah</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SPD and SADB Fit Together</vt:lpstr>
      <vt:lpstr>SPD and SADB Example:</vt:lpstr>
      <vt:lpstr>SPD and SADB for Transport mode</vt:lpstr>
      <vt:lpstr>SPD and SADB for Tunnel Mode:</vt:lpstr>
      <vt:lpstr>Outbound Processing</vt:lpstr>
      <vt:lpstr>Inbound Processing</vt:lpstr>
      <vt:lpstr>Anti-Replay</vt:lpstr>
      <vt:lpstr>IPSec Quiz</vt:lpstr>
      <vt:lpstr>Internet Key Exchange (IKE)</vt:lpstr>
      <vt:lpstr>IKE Phase I – Create IKE SA</vt:lpstr>
      <vt:lpstr>IKE Phase 1 Example</vt:lpstr>
      <vt:lpstr>Diffie-Hellman Quiz</vt:lpstr>
      <vt:lpstr>Diffie-Hellman and Pre-shared Secret</vt:lpstr>
      <vt:lpstr>Authentication of the Key Exchange</vt:lpstr>
      <vt:lpstr>IKE-Phase 2 Keys</vt:lpstr>
      <vt:lpstr>IKE-Phase 2 Keys with PFS</vt:lpstr>
      <vt:lpstr>IPSec Summary</vt:lpstr>
      <vt:lpstr>IKE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330</cp:revision>
  <dcterms:created xsi:type="dcterms:W3CDTF">2014-08-18T03:27:50Z</dcterms:created>
  <dcterms:modified xsi:type="dcterms:W3CDTF">2020-04-21T17:18:46Z</dcterms:modified>
</cp:coreProperties>
</file>